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3" r:id="rId17"/>
    <p:sldId id="274" r:id="rId18"/>
    <p:sldId id="272" r:id="rId19"/>
    <p:sldId id="275" r:id="rId20"/>
    <p:sldId id="276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126" y="1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E2F97-D931-441C-A78D-83FEC9F00151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124A6-5013-4556-834B-01E24B7B22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0709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E2F97-D931-441C-A78D-83FEC9F00151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124A6-5013-4556-834B-01E24B7B22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81738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E2F97-D931-441C-A78D-83FEC9F00151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124A6-5013-4556-834B-01E24B7B22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928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E2F97-D931-441C-A78D-83FEC9F00151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124A6-5013-4556-834B-01E24B7B22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56254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E2F97-D931-441C-A78D-83FEC9F00151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124A6-5013-4556-834B-01E24B7B22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3045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E2F97-D931-441C-A78D-83FEC9F00151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124A6-5013-4556-834B-01E24B7B22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6845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E2F97-D931-441C-A78D-83FEC9F00151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124A6-5013-4556-834B-01E24B7B22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7510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E2F97-D931-441C-A78D-83FEC9F00151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124A6-5013-4556-834B-01E24B7B22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8108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E2F97-D931-441C-A78D-83FEC9F00151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124A6-5013-4556-834B-01E24B7B22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9248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E2F97-D931-441C-A78D-83FEC9F00151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124A6-5013-4556-834B-01E24B7B22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766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E2F97-D931-441C-A78D-83FEC9F00151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124A6-5013-4556-834B-01E24B7B22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57387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0E2F97-D931-441C-A78D-83FEC9F00151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0124A6-5013-4556-834B-01E24B7B22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706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Module 8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Sensitivity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4210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C22, B23</a:t>
            </a:r>
            <a:endParaRPr lang="en-US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362200" y="1676400"/>
            <a:ext cx="4419600" cy="4700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4267200" y="1524000"/>
            <a:ext cx="838200" cy="457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3886200" y="5791200"/>
            <a:ext cx="1066800" cy="381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>
            <a:stCxn id="4" idx="4"/>
          </p:cNvCxnSpPr>
          <p:nvPr/>
        </p:nvCxnSpPr>
        <p:spPr>
          <a:xfrm flipH="1">
            <a:off x="4419600" y="1981200"/>
            <a:ext cx="266700" cy="38100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4800600" y="5791200"/>
            <a:ext cx="304800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38318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C23, B24</a:t>
            </a:r>
            <a:endParaRPr lang="en-US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371600" y="1676400"/>
            <a:ext cx="6400800" cy="4298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4038600" y="1524000"/>
            <a:ext cx="838200" cy="609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3505200" y="5334000"/>
            <a:ext cx="1295400" cy="381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4343400" y="2133600"/>
            <a:ext cx="114300" cy="32004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4648200" y="5334000"/>
            <a:ext cx="304800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67585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C24, B25</a:t>
            </a:r>
            <a:endParaRPr lang="en-US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409700" y="1676400"/>
            <a:ext cx="6324600" cy="4232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3581400" y="5486400"/>
            <a:ext cx="1371600" cy="533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4038600" y="1524000"/>
            <a:ext cx="990600" cy="609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>
            <a:endCxn id="4" idx="0"/>
          </p:cNvCxnSpPr>
          <p:nvPr/>
        </p:nvCxnSpPr>
        <p:spPr>
          <a:xfrm flipH="1">
            <a:off x="4267200" y="2133600"/>
            <a:ext cx="266700" cy="33528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4724400" y="5486400"/>
            <a:ext cx="609600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41113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C-E25</a:t>
            </a:r>
            <a:endParaRPr lang="en-US" dirty="0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735240" y="1828800"/>
            <a:ext cx="5673521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6477000" y="5257800"/>
            <a:ext cx="990600" cy="457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4114800" y="1752600"/>
            <a:ext cx="990600" cy="381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>
            <a:stCxn id="5" idx="5"/>
          </p:cNvCxnSpPr>
          <p:nvPr/>
        </p:nvCxnSpPr>
        <p:spPr>
          <a:xfrm>
            <a:off x="4960330" y="2077804"/>
            <a:ext cx="1821470" cy="317999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5876508" y="4114800"/>
            <a:ext cx="38100" cy="12573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4724400" y="5486400"/>
            <a:ext cx="235930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52400" y="5715000"/>
            <a:ext cx="8763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Finish this exercise and complete Exercise 8.3 using the skills you have  learned. The next slide is from Exercise 8.5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3109420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 8.5</a:t>
            </a:r>
            <a:endParaRPr lang="en-US" dirty="0"/>
          </a:p>
        </p:txBody>
      </p:sp>
      <p:pic>
        <p:nvPicPr>
          <p:cNvPr id="13316" name="Picture 4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96216" y="1219200"/>
            <a:ext cx="8542984" cy="51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val 5"/>
          <p:cNvSpPr/>
          <p:nvPr/>
        </p:nvSpPr>
        <p:spPr>
          <a:xfrm>
            <a:off x="2133600" y="5943600"/>
            <a:ext cx="685800" cy="381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cxnSp>
        <p:nvCxnSpPr>
          <p:cNvPr id="4" name="Straight Arrow Connector 3"/>
          <p:cNvCxnSpPr/>
          <p:nvPr/>
        </p:nvCxnSpPr>
        <p:spPr>
          <a:xfrm flipH="1">
            <a:off x="2476500" y="1143000"/>
            <a:ext cx="2400300" cy="48006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09518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D9</a:t>
            </a:r>
            <a:endParaRPr lang="en-US" dirty="0"/>
          </a:p>
        </p:txBody>
      </p:sp>
      <p:pic>
        <p:nvPicPr>
          <p:cNvPr id="14340" name="Picture 4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24506" y="1752600"/>
            <a:ext cx="7294988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val 5"/>
          <p:cNvSpPr/>
          <p:nvPr/>
        </p:nvSpPr>
        <p:spPr>
          <a:xfrm>
            <a:off x="3810000" y="1752600"/>
            <a:ext cx="1295400" cy="381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6096000" y="4191000"/>
            <a:ext cx="1219200" cy="533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>
            <a:endCxn id="7" idx="1"/>
          </p:cNvCxnSpPr>
          <p:nvPr/>
        </p:nvCxnSpPr>
        <p:spPr>
          <a:xfrm>
            <a:off x="4572000" y="2133600"/>
            <a:ext cx="1702548" cy="2135515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38272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E9, C10</a:t>
            </a:r>
            <a:endParaRPr lang="en-US" dirty="0"/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87265" y="1676400"/>
            <a:ext cx="7369471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3429000" y="1371600"/>
            <a:ext cx="1371600" cy="838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4800600" y="4267200"/>
            <a:ext cx="1447800" cy="457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4419600" y="2209800"/>
            <a:ext cx="914400" cy="20574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7010400" y="4267200"/>
            <a:ext cx="838200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05764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D-E10</a:t>
            </a:r>
            <a:r>
              <a:rPr lang="en-US" dirty="0"/>
              <a:t>, </a:t>
            </a:r>
            <a:r>
              <a:rPr lang="en-US" dirty="0" smtClean="0"/>
              <a:t>C11-E12</a:t>
            </a:r>
            <a:endParaRPr lang="en-US" dirty="0"/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31"/>
          <a:stretch/>
        </p:blipFill>
        <p:spPr bwMode="auto">
          <a:xfrm>
            <a:off x="956482" y="1676400"/>
            <a:ext cx="7231036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3657600" y="1524000"/>
            <a:ext cx="1524000" cy="533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5029200" y="4457700"/>
            <a:ext cx="1143000" cy="2667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4648200" y="2057400"/>
            <a:ext cx="914400" cy="24003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6172200" y="4419600"/>
            <a:ext cx="1676400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ight Brace 19"/>
          <p:cNvSpPr/>
          <p:nvPr/>
        </p:nvSpPr>
        <p:spPr>
          <a:xfrm>
            <a:off x="8229600" y="4457700"/>
            <a:ext cx="228600" cy="647700"/>
          </a:xfrm>
          <a:prstGeom prst="rightBrace">
            <a:avLst/>
          </a:prstGeom>
          <a:ln w="28575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Left Brace 20"/>
          <p:cNvSpPr/>
          <p:nvPr/>
        </p:nvSpPr>
        <p:spPr>
          <a:xfrm>
            <a:off x="4724400" y="4457700"/>
            <a:ext cx="304800" cy="666750"/>
          </a:xfrm>
          <a:prstGeom prst="leftBrace">
            <a:avLst/>
          </a:prstGeom>
          <a:ln w="28575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4419600" y="5486400"/>
            <a:ext cx="39128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Copy/paste from C11 to all marked cells</a:t>
            </a:r>
          </a:p>
        </p:txBody>
      </p:sp>
      <p:cxnSp>
        <p:nvCxnSpPr>
          <p:cNvPr id="24" name="Straight Arrow Connector 23"/>
          <p:cNvCxnSpPr/>
          <p:nvPr/>
        </p:nvCxnSpPr>
        <p:spPr>
          <a:xfrm flipV="1">
            <a:off x="4724400" y="4876800"/>
            <a:ext cx="0" cy="6096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4953000" y="4514850"/>
            <a:ext cx="3276600" cy="59055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986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C14</a:t>
            </a:r>
            <a:endParaRPr lang="en-US" dirty="0"/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81322" y="1676400"/>
            <a:ext cx="7181357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2819400" y="1524000"/>
            <a:ext cx="1371600" cy="533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3733800" y="4114800"/>
            <a:ext cx="1371600" cy="609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3733800" y="2057400"/>
            <a:ext cx="457200" cy="20574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2925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C14-E15, C16</a:t>
            </a:r>
            <a:endParaRPr lang="en-US" dirty="0"/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22"/>
          <a:stretch/>
        </p:blipFill>
        <p:spPr bwMode="auto">
          <a:xfrm>
            <a:off x="990600" y="1600200"/>
            <a:ext cx="7162800" cy="4292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3505200" y="1371600"/>
            <a:ext cx="1447800" cy="533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4953000" y="5486400"/>
            <a:ext cx="1219200" cy="533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>
            <a:stCxn id="4" idx="4"/>
          </p:cNvCxnSpPr>
          <p:nvPr/>
        </p:nvCxnSpPr>
        <p:spPr>
          <a:xfrm>
            <a:off x="4229100" y="1905000"/>
            <a:ext cx="1181100" cy="35814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ight Brace 8"/>
          <p:cNvSpPr/>
          <p:nvPr/>
        </p:nvSpPr>
        <p:spPr>
          <a:xfrm>
            <a:off x="8001000" y="5138057"/>
            <a:ext cx="114300" cy="419100"/>
          </a:xfrm>
          <a:prstGeom prst="rightBrace">
            <a:avLst/>
          </a:prstGeom>
          <a:ln w="28575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4419600" y="6134100"/>
            <a:ext cx="39128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Copy/paste from C14 to all marked cells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4819650" y="5347607"/>
            <a:ext cx="0" cy="786493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ight Brace 12"/>
          <p:cNvSpPr/>
          <p:nvPr/>
        </p:nvSpPr>
        <p:spPr>
          <a:xfrm flipH="1">
            <a:off x="4819650" y="5138057"/>
            <a:ext cx="133350" cy="419100"/>
          </a:xfrm>
          <a:prstGeom prst="rightBrace">
            <a:avLst/>
          </a:prstGeom>
          <a:ln w="28575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953000" y="5138057"/>
            <a:ext cx="3105150" cy="41910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6046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Opens to questions</a:t>
            </a:r>
            <a:endParaRPr lang="en-US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36979" y="1219200"/>
            <a:ext cx="8402221" cy="5082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l 4"/>
          <p:cNvSpPr/>
          <p:nvPr/>
        </p:nvSpPr>
        <p:spPr>
          <a:xfrm>
            <a:off x="762000" y="5943600"/>
            <a:ext cx="685800" cy="228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888445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00" y="152400"/>
            <a:ext cx="8229600" cy="1143000"/>
          </a:xfrm>
        </p:spPr>
        <p:txBody>
          <a:bodyPr/>
          <a:lstStyle/>
          <a:p>
            <a:r>
              <a:rPr lang="en-US" dirty="0" smtClean="0"/>
              <a:t>D-E15, C18</a:t>
            </a:r>
            <a:endParaRPr lang="en-US" dirty="0"/>
          </a:p>
        </p:txBody>
      </p:sp>
      <p:pic>
        <p:nvPicPr>
          <p:cNvPr id="20482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14400" y="1295400"/>
            <a:ext cx="7162800" cy="4707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3352800" y="1066800"/>
            <a:ext cx="2362200" cy="609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4724400" y="5638800"/>
            <a:ext cx="2133600" cy="533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6019800" y="5410200"/>
            <a:ext cx="1219200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4191000" y="1676400"/>
            <a:ext cx="1066800" cy="39624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914400" y="6172200"/>
            <a:ext cx="38288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Finish on your own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42463339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 8.2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12807" y="1219200"/>
            <a:ext cx="8602593" cy="5133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1143000" y="6019800"/>
            <a:ext cx="533400" cy="304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1409700" y="1066800"/>
            <a:ext cx="2705100" cy="49530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65605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B15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905000" y="1895093"/>
            <a:ext cx="5220970" cy="3677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" name="Group 8"/>
          <p:cNvGrpSpPr/>
          <p:nvPr/>
        </p:nvGrpSpPr>
        <p:grpSpPr>
          <a:xfrm>
            <a:off x="3696970" y="1676400"/>
            <a:ext cx="1219200" cy="3962400"/>
            <a:chOff x="3733800" y="2438400"/>
            <a:chExt cx="1219200" cy="3962400"/>
          </a:xfrm>
        </p:grpSpPr>
        <p:sp>
          <p:nvSpPr>
            <p:cNvPr id="5" name="Oval 4"/>
            <p:cNvSpPr/>
            <p:nvPr/>
          </p:nvSpPr>
          <p:spPr>
            <a:xfrm>
              <a:off x="4038600" y="2438400"/>
              <a:ext cx="762000" cy="6096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" name="Straight Arrow Connector 6"/>
            <p:cNvCxnSpPr/>
            <p:nvPr/>
          </p:nvCxnSpPr>
          <p:spPr>
            <a:xfrm>
              <a:off x="4419600" y="3048000"/>
              <a:ext cx="0" cy="289560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Oval 7"/>
            <p:cNvSpPr/>
            <p:nvPr/>
          </p:nvSpPr>
          <p:spPr>
            <a:xfrm>
              <a:off x="3733800" y="5943600"/>
              <a:ext cx="1219200" cy="4572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8629293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B16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113915" y="1981200"/>
            <a:ext cx="4916170" cy="3751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4229100" y="1828800"/>
            <a:ext cx="838200" cy="457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3657600" y="5410200"/>
            <a:ext cx="1143000" cy="381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>
            <a:stCxn id="4" idx="4"/>
            <a:endCxn id="5" idx="0"/>
          </p:cNvCxnSpPr>
          <p:nvPr/>
        </p:nvCxnSpPr>
        <p:spPr>
          <a:xfrm flipH="1">
            <a:off x="4229100" y="2286000"/>
            <a:ext cx="419100" cy="31242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47034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B17, B18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324100" y="1630368"/>
            <a:ext cx="4495800" cy="4298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4267200" y="1295400"/>
            <a:ext cx="1219200" cy="609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endCxn id="7" idx="1"/>
          </p:cNvCxnSpPr>
          <p:nvPr/>
        </p:nvCxnSpPr>
        <p:spPr>
          <a:xfrm flipH="1">
            <a:off x="4358388" y="1828800"/>
            <a:ext cx="61212" cy="3930837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l 6"/>
          <p:cNvSpPr/>
          <p:nvPr/>
        </p:nvSpPr>
        <p:spPr>
          <a:xfrm>
            <a:off x="4191000" y="5715000"/>
            <a:ext cx="1143000" cy="304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5181600" y="5334000"/>
            <a:ext cx="1676400" cy="2286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032171" y="4800600"/>
            <a:ext cx="20356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You may need to enter relevant data</a:t>
            </a:r>
            <a:endParaRPr lang="en-US" dirty="0"/>
          </a:p>
        </p:txBody>
      </p:sp>
      <p:sp>
        <p:nvSpPr>
          <p:cNvPr id="13" name="Oval 12"/>
          <p:cNvSpPr/>
          <p:nvPr/>
        </p:nvSpPr>
        <p:spPr>
          <a:xfrm>
            <a:off x="4876800" y="5448300"/>
            <a:ext cx="304800" cy="2667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1571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C15-C18; D18</a:t>
            </a:r>
            <a:endParaRPr 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728081" y="1905000"/>
            <a:ext cx="5882519" cy="3450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5257800" y="1676400"/>
            <a:ext cx="1280281" cy="685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6692597" y="4953000"/>
            <a:ext cx="1219200" cy="381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6233281" y="2362200"/>
            <a:ext cx="853319" cy="25908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/>
        </p:nvSpPr>
        <p:spPr>
          <a:xfrm>
            <a:off x="6004681" y="4267200"/>
            <a:ext cx="762000" cy="1219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5852281" y="4648200"/>
            <a:ext cx="228600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4937881" y="4267200"/>
            <a:ext cx="914400" cy="12192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304800" y="2019300"/>
            <a:ext cx="23622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First, copy from column B to column C</a:t>
            </a:r>
          </a:p>
          <a:p>
            <a:endParaRPr lang="en-US" dirty="0"/>
          </a:p>
          <a:p>
            <a:r>
              <a:rPr lang="en-US" dirty="0" smtClean="0"/>
              <a:t>Then total row 18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52400" y="5889171"/>
            <a:ext cx="88857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In subsequent slides, copy/paste results are shown </a:t>
            </a:r>
            <a:r>
              <a:rPr lang="en-US" sz="2400" b="1" u="sng" dirty="0" smtClean="0"/>
              <a:t>without comment</a:t>
            </a:r>
            <a:endParaRPr lang="en-US" sz="2400" b="1" u="sng" dirty="0"/>
          </a:p>
        </p:txBody>
      </p:sp>
    </p:spTree>
    <p:extLst>
      <p:ext uri="{BB962C8B-B14F-4D97-AF65-F5344CB8AC3E}">
        <p14:creationId xmlns:p14="http://schemas.microsoft.com/office/powerpoint/2010/main" val="2692316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B20</a:t>
            </a:r>
            <a:endParaRPr lang="en-US" dirty="0"/>
          </a:p>
        </p:txBody>
      </p:sp>
      <p:pic>
        <p:nvPicPr>
          <p:cNvPr id="7172" name="Picture 4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209800" y="1828800"/>
            <a:ext cx="4763770" cy="4201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val 5"/>
          <p:cNvSpPr/>
          <p:nvPr/>
        </p:nvSpPr>
        <p:spPr>
          <a:xfrm>
            <a:off x="4114800" y="1676400"/>
            <a:ext cx="990600" cy="457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3886200" y="5638800"/>
            <a:ext cx="838200" cy="533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>
            <a:stCxn id="6" idx="4"/>
          </p:cNvCxnSpPr>
          <p:nvPr/>
        </p:nvCxnSpPr>
        <p:spPr>
          <a:xfrm flipH="1">
            <a:off x="4305300" y="2133600"/>
            <a:ext cx="304800" cy="35052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06978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C20, B-C21, B22</a:t>
            </a:r>
            <a:endParaRPr lang="en-US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286000" y="1676400"/>
            <a:ext cx="4572000" cy="47875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4114800" y="1524000"/>
            <a:ext cx="762000" cy="533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3733800" y="5791200"/>
            <a:ext cx="1295400" cy="304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>
            <a:stCxn id="4" idx="3"/>
          </p:cNvCxnSpPr>
          <p:nvPr/>
        </p:nvCxnSpPr>
        <p:spPr>
          <a:xfrm flipH="1">
            <a:off x="4114800" y="1979285"/>
            <a:ext cx="111592" cy="3811915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>
          <a:xfrm>
            <a:off x="4226392" y="5638800"/>
            <a:ext cx="1219200" cy="152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5445592" y="5715000"/>
            <a:ext cx="498008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943600" y="5530334"/>
            <a:ext cx="2875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Enter data from the problem</a:t>
            </a:r>
            <a:endParaRPr lang="en-US" dirty="0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4724400" y="5530334"/>
            <a:ext cx="304800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83780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FF000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8575">
          <a:solidFill>
            <a:srgbClr val="FF0000"/>
          </a:solidFill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123</Words>
  <Application>Microsoft Office PowerPoint</Application>
  <PresentationFormat>On-screen Show (4:3)</PresentationFormat>
  <Paragraphs>31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3" baseType="lpstr">
      <vt:lpstr>Arial</vt:lpstr>
      <vt:lpstr>Calibri</vt:lpstr>
      <vt:lpstr>Office Theme</vt:lpstr>
      <vt:lpstr>Module 8</vt:lpstr>
      <vt:lpstr>Opens to questions</vt:lpstr>
      <vt:lpstr>Exercise 8.2</vt:lpstr>
      <vt:lpstr>B15</vt:lpstr>
      <vt:lpstr>B16</vt:lpstr>
      <vt:lpstr>B17, B18</vt:lpstr>
      <vt:lpstr>C15-C18; D18</vt:lpstr>
      <vt:lpstr>B20</vt:lpstr>
      <vt:lpstr>C20, B-C21, B22</vt:lpstr>
      <vt:lpstr>C22, B23</vt:lpstr>
      <vt:lpstr>C23, B24</vt:lpstr>
      <vt:lpstr>C24, B25</vt:lpstr>
      <vt:lpstr>C-E25</vt:lpstr>
      <vt:lpstr>Exercise 8.5</vt:lpstr>
      <vt:lpstr>D9</vt:lpstr>
      <vt:lpstr>E9, C10</vt:lpstr>
      <vt:lpstr>D-E10, C11-E12</vt:lpstr>
      <vt:lpstr>C14</vt:lpstr>
      <vt:lpstr>C14-E15, C16</vt:lpstr>
      <vt:lpstr>D-E15, C18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2015-09-03T19:02:31Z</dcterms:created>
  <dcterms:modified xsi:type="dcterms:W3CDTF">2019-08-01T17:33:16Z</dcterms:modified>
</cp:coreProperties>
</file>